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56"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tler,Mary" initials="C" lastIdx="6" clrIdx="0">
    <p:extLst>
      <p:ext uri="{19B8F6BF-5375-455C-9EA6-DF929625EA0E}">
        <p15:presenceInfo xmlns:p15="http://schemas.microsoft.com/office/powerpoint/2012/main" userId="S-1-5-21-299502267-746137067-1417001333-5022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08T12:11:38.324" idx="3">
    <p:pos x="345" y="92"/>
    <p:text>At our last staff meeting, we took time to answer some question prompts at our table considering why we engage in conversations around identities, social justice, and inclusion specifically when it comes to our work here on campus. Our committee spent the better part of 2 to 3 meetings reading through the "Why" and "What's" everyone here contributed to and have narrowed it down to 5 in each category.</p:text>
    <p:extLst mod="1">
      <p:ext uri="{C676402C-5697-4E1C-873F-D02D1690AC5C}">
        <p15:threadingInfo xmlns:p15="http://schemas.microsoft.com/office/powerpoint/2012/main" timeZoneBias="420"/>
      </p:ext>
    </p:extLst>
  </p:cm>
  <p:cm authorId="1" dt="2019-02-08T12:13:53.561" idx="4">
    <p:pos x="10" y="10"/>
    <p:text>We have taken a lot of time to make sure every comment and input recieved from our staff can be found in one of these categories.</p:text>
    <p:extLst>
      <p:ext uri="{C676402C-5697-4E1C-873F-D02D1690AC5C}">
        <p15:threadingInfo xmlns:p15="http://schemas.microsoft.com/office/powerpoint/2012/main" timeZoneBias="420"/>
      </p:ext>
    </p:extLst>
  </p:cm>
  <p:cm authorId="1" dt="2019-02-08T12:14:22.240" idx="5">
    <p:pos x="106" y="106"/>
    <p:text>Moving forward, our list of whys - or our reasons for fully engaging in this work will help to inform what we are doing in terms of learnings and converstaion trajectroy as a department. We want to share these with everyone today as a kickoff to our meeting so that we are all fully invested in what we are talking about and why we are spending considerable time with it.</p:text>
    <p:extLst>
      <p:ext uri="{C676402C-5697-4E1C-873F-D02D1690AC5C}">
        <p15:threadingInfo xmlns:p15="http://schemas.microsoft.com/office/powerpoint/2012/main" timeZoneBias="420"/>
      </p:ext>
    </p:extLst>
  </p:cm>
  <p:cm authorId="1" dt="2019-02-08T12:15:44.729" idx="6">
    <p:pos x="202" y="202"/>
    <p:text>We as a committee feel that all fo these are applicable to the work we do, but recognize some may have a more challenging time directly connecting these with student staff. So, we want to really emphasize that the reason we do this work is for stuents, but also for collegues - for interactions in the break room or in meetings across campus. This learning can help inform us outside of the university and reflect on the way we interact with people in passing and directly.</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10/28/2019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10/28/2019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058490" y="1132261"/>
            <a:ext cx="5581654" cy="4612526"/>
          </a:xfrm>
        </p:spPr>
        <p:txBody>
          <a:bodyPr>
            <a:normAutofit/>
          </a:bodyPr>
          <a:lstStyle/>
          <a:p>
            <a:pPr algn="ctr"/>
            <a:r>
              <a:rPr lang="en-US" sz="7200" b="1" dirty="0">
                <a:solidFill>
                  <a:schemeClr val="accent1">
                    <a:lumMod val="50000"/>
                  </a:schemeClr>
                </a:solidFill>
              </a:rPr>
              <a:t>COMMUNITY GUIDELINES</a:t>
            </a:r>
          </a:p>
        </p:txBody>
      </p:sp>
      <p:sp>
        <p:nvSpPr>
          <p:cNvPr id="6" name="Content Placeholder 2">
            <a:extLst>
              <a:ext uri="{FF2B5EF4-FFF2-40B4-BE49-F238E27FC236}">
                <a16:creationId xmlns:a16="http://schemas.microsoft.com/office/drawing/2014/main" id="{B538484F-08A9-4B77-A9A1-0A4F5DEDC5FF}"/>
              </a:ext>
            </a:extLst>
          </p:cNvPr>
          <p:cNvSpPr>
            <a:spLocks noGrp="1"/>
          </p:cNvSpPr>
          <p:nvPr>
            <p:ph idx="1"/>
          </p:nvPr>
        </p:nvSpPr>
        <p:spPr>
          <a:xfrm>
            <a:off x="3869268" y="457201"/>
            <a:ext cx="7648964" cy="5959641"/>
          </a:xfrm>
          <a:solidFill>
            <a:schemeClr val="bg2">
              <a:lumMod val="40000"/>
              <a:lumOff val="60000"/>
            </a:schemeClr>
          </a:solidFill>
        </p:spPr>
        <p:txBody>
          <a:bodyPr>
            <a:normAutofit/>
          </a:bodyPr>
          <a:lstStyle/>
          <a:p>
            <a:pPr lvl="0">
              <a:buFont typeface="Arial" panose="020B0604020202020204" pitchFamily="34" charset="0"/>
              <a:buChar char="•"/>
            </a:pPr>
            <a:r>
              <a:rPr lang="en-US" sz="3100" b="1" dirty="0">
                <a:solidFill>
                  <a:schemeClr val="tx1"/>
                </a:solidFill>
              </a:rPr>
              <a:t>Be authentic</a:t>
            </a:r>
          </a:p>
          <a:p>
            <a:pPr lvl="0">
              <a:buFont typeface="Arial" panose="020B0604020202020204" pitchFamily="34" charset="0"/>
              <a:buChar char="•"/>
            </a:pPr>
            <a:r>
              <a:rPr lang="en-US" sz="3100" b="1" dirty="0">
                <a:solidFill>
                  <a:schemeClr val="tx1"/>
                </a:solidFill>
              </a:rPr>
              <a:t>Speak from the “I” and allow room for “we”</a:t>
            </a:r>
          </a:p>
          <a:p>
            <a:pPr lvl="0">
              <a:buFont typeface="Arial" panose="020B0604020202020204" pitchFamily="34" charset="0"/>
              <a:buChar char="•"/>
            </a:pPr>
            <a:r>
              <a:rPr lang="en-US" sz="3100" b="1" dirty="0">
                <a:solidFill>
                  <a:schemeClr val="tx1"/>
                </a:solidFill>
              </a:rPr>
              <a:t>Listen respectfully, seek to understand, listen harder if you disagree</a:t>
            </a:r>
          </a:p>
          <a:p>
            <a:pPr lvl="0">
              <a:buFont typeface="Arial" panose="020B0604020202020204" pitchFamily="34" charset="0"/>
              <a:buChar char="•"/>
            </a:pPr>
            <a:r>
              <a:rPr lang="en-US" sz="3100" b="1" dirty="0">
                <a:solidFill>
                  <a:schemeClr val="tx1"/>
                </a:solidFill>
              </a:rPr>
              <a:t>Share air time; encourage others</a:t>
            </a:r>
          </a:p>
          <a:p>
            <a:pPr lvl="0">
              <a:buFont typeface="Arial" panose="020B0604020202020204" pitchFamily="34" charset="0"/>
              <a:buChar char="•"/>
            </a:pPr>
            <a:r>
              <a:rPr lang="en-US" sz="3100" b="1" dirty="0">
                <a:solidFill>
                  <a:schemeClr val="tx1"/>
                </a:solidFill>
              </a:rPr>
              <a:t>Be fully present</a:t>
            </a:r>
          </a:p>
          <a:p>
            <a:pPr lvl="0">
              <a:buFont typeface="Arial" panose="020B0604020202020204" pitchFamily="34" charset="0"/>
              <a:buChar char="•"/>
            </a:pPr>
            <a:r>
              <a:rPr lang="en-US" sz="3100" b="1" dirty="0">
                <a:solidFill>
                  <a:schemeClr val="tx1"/>
                </a:solidFill>
              </a:rPr>
              <a:t>Be open to new and different perspectives</a:t>
            </a:r>
          </a:p>
          <a:p>
            <a:pPr lvl="0">
              <a:buFont typeface="Arial" panose="020B0604020202020204" pitchFamily="34" charset="0"/>
              <a:buChar char="•"/>
            </a:pPr>
            <a:r>
              <a:rPr lang="en-US" sz="3100" b="1" dirty="0">
                <a:solidFill>
                  <a:schemeClr val="tx1"/>
                </a:solidFill>
              </a:rPr>
              <a:t>Be aware of and manage judgements and assumptions</a:t>
            </a:r>
            <a:endParaRPr lang="en-US" dirty="0">
              <a:solidFill>
                <a:schemeClr val="tx1"/>
              </a:solidFill>
            </a:endParaRPr>
          </a:p>
        </p:txBody>
      </p:sp>
    </p:spTree>
    <p:extLst>
      <p:ext uri="{BB962C8B-B14F-4D97-AF65-F5344CB8AC3E}">
        <p14:creationId xmlns:p14="http://schemas.microsoft.com/office/powerpoint/2010/main" val="206499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126" y="1636294"/>
            <a:ext cx="8157410" cy="4074695"/>
          </a:xfrm>
        </p:spPr>
        <p:txBody>
          <a:bodyPr>
            <a:noAutofit/>
          </a:bodyPr>
          <a:lstStyle/>
          <a:p>
            <a:r>
              <a:rPr lang="en-US" sz="3200" b="1" dirty="0"/>
              <a:t>* Serving diverse needs of student population</a:t>
            </a:r>
            <a:br>
              <a:rPr lang="en-US" sz="3200" b="1" dirty="0"/>
            </a:br>
            <a:br>
              <a:rPr lang="en-US" sz="3200" b="1" dirty="0"/>
            </a:br>
            <a:r>
              <a:rPr lang="en-US" sz="3200" b="1" dirty="0"/>
              <a:t>* Self-awareness, development and knowledge</a:t>
            </a:r>
            <a:br>
              <a:rPr lang="en-US" sz="3200" b="1" dirty="0"/>
            </a:br>
            <a:br>
              <a:rPr lang="en-US" sz="3200" b="1" dirty="0"/>
            </a:br>
            <a:r>
              <a:rPr lang="en-US" sz="3200" b="1" dirty="0"/>
              <a:t>* Maximizing individual and collective potential</a:t>
            </a:r>
            <a:br>
              <a:rPr lang="en-US" sz="3200" b="1" dirty="0"/>
            </a:br>
            <a:br>
              <a:rPr lang="en-US" sz="3200" b="1" dirty="0"/>
            </a:br>
            <a:r>
              <a:rPr lang="en-US" sz="3200" b="1" dirty="0"/>
              <a:t>* Understanding/accepting/respecting others lived experiences</a:t>
            </a:r>
            <a:br>
              <a:rPr lang="en-US" sz="3200" b="1" dirty="0"/>
            </a:br>
            <a:br>
              <a:rPr lang="en-US" sz="3200" b="1" dirty="0"/>
            </a:br>
            <a:r>
              <a:rPr lang="en-US" sz="3200" b="1" dirty="0"/>
              <a:t>* Community &amp; sense of belonging</a:t>
            </a:r>
            <a:endParaRPr lang="en-US" sz="5400" b="1" dirty="0"/>
          </a:p>
        </p:txBody>
      </p:sp>
      <p:sp>
        <p:nvSpPr>
          <p:cNvPr id="3" name="Subtitle 2"/>
          <p:cNvSpPr>
            <a:spLocks noGrp="1"/>
          </p:cNvSpPr>
          <p:nvPr>
            <p:ph type="subTitle" idx="1"/>
          </p:nvPr>
        </p:nvSpPr>
        <p:spPr>
          <a:xfrm rot="5400000">
            <a:off x="8872281" y="2639925"/>
            <a:ext cx="4417607" cy="1724524"/>
          </a:xfrm>
        </p:spPr>
        <p:txBody>
          <a:bodyPr>
            <a:noAutofit/>
          </a:bodyPr>
          <a:lstStyle/>
          <a:p>
            <a:pPr algn="ctr"/>
            <a:r>
              <a:rPr lang="en-US" sz="6000" b="1" dirty="0">
                <a:solidFill>
                  <a:schemeClr val="accent1">
                    <a:lumMod val="50000"/>
                  </a:schemeClr>
                </a:solidFill>
              </a:rPr>
              <a:t>WHY DO WE DO </a:t>
            </a:r>
          </a:p>
          <a:p>
            <a:pPr algn="ctr"/>
            <a:r>
              <a:rPr lang="en-US" sz="6000" b="1" dirty="0">
                <a:solidFill>
                  <a:schemeClr val="accent1">
                    <a:lumMod val="50000"/>
                  </a:schemeClr>
                </a:solidFill>
              </a:rPr>
              <a:t>THIS WORK</a:t>
            </a:r>
          </a:p>
        </p:txBody>
      </p:sp>
    </p:spTree>
    <p:extLst>
      <p:ext uri="{BB962C8B-B14F-4D97-AF65-F5344CB8AC3E}">
        <p14:creationId xmlns:p14="http://schemas.microsoft.com/office/powerpoint/2010/main" val="270112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084718" y="1144450"/>
            <a:ext cx="5622762" cy="4601183"/>
          </a:xfrm>
        </p:spPr>
        <p:txBody>
          <a:bodyPr>
            <a:normAutofit/>
          </a:bodyPr>
          <a:lstStyle/>
          <a:p>
            <a:pPr algn="ctr"/>
            <a:r>
              <a:rPr lang="en-US" sz="5400" b="1" dirty="0">
                <a:solidFill>
                  <a:schemeClr val="accent1">
                    <a:lumMod val="50000"/>
                  </a:schemeClr>
                </a:solidFill>
              </a:rPr>
              <a:t>WHAT DO WE NEED IN ORDER TO DO THIS WORK</a:t>
            </a:r>
          </a:p>
        </p:txBody>
      </p:sp>
      <p:sp>
        <p:nvSpPr>
          <p:cNvPr id="3" name="Content Placeholder 2"/>
          <p:cNvSpPr>
            <a:spLocks noGrp="1"/>
          </p:cNvSpPr>
          <p:nvPr>
            <p:ph idx="1"/>
          </p:nvPr>
        </p:nvSpPr>
        <p:spPr>
          <a:xfrm>
            <a:off x="3869268" y="457201"/>
            <a:ext cx="7648964" cy="5959641"/>
          </a:xfrm>
          <a:solidFill>
            <a:schemeClr val="bg2">
              <a:lumMod val="40000"/>
              <a:lumOff val="60000"/>
            </a:schemeClr>
          </a:solidFill>
        </p:spPr>
        <p:txBody>
          <a:bodyPr>
            <a:normAutofit fontScale="85000" lnSpcReduction="10000"/>
          </a:bodyPr>
          <a:lstStyle/>
          <a:p>
            <a:pPr marL="0" lvl="0" indent="0">
              <a:buNone/>
            </a:pPr>
            <a:endParaRPr lang="en-US" sz="3100" b="1" dirty="0">
              <a:solidFill>
                <a:schemeClr val="tx1"/>
              </a:solidFill>
            </a:endParaRPr>
          </a:p>
          <a:p>
            <a:pPr marL="0" lvl="0" indent="0">
              <a:buNone/>
            </a:pPr>
            <a:r>
              <a:rPr lang="en-US" sz="3100" b="1" dirty="0">
                <a:solidFill>
                  <a:schemeClr val="tx1"/>
                </a:solidFill>
              </a:rPr>
              <a:t>* Varying levels of discussions, trainings, and action </a:t>
            </a:r>
          </a:p>
          <a:p>
            <a:pPr marL="0" lvl="0" indent="0">
              <a:buNone/>
            </a:pPr>
            <a:endParaRPr lang="en-US" sz="3100" b="1" dirty="0">
              <a:solidFill>
                <a:schemeClr val="tx1"/>
              </a:solidFill>
            </a:endParaRPr>
          </a:p>
          <a:p>
            <a:pPr marL="0" lvl="0" indent="0">
              <a:buNone/>
            </a:pPr>
            <a:r>
              <a:rPr lang="en-US" sz="3100" b="1" dirty="0">
                <a:solidFill>
                  <a:schemeClr val="tx1"/>
                </a:solidFill>
              </a:rPr>
              <a:t>* Respect for new ideas and team culture </a:t>
            </a:r>
          </a:p>
          <a:p>
            <a:pPr marL="0" lvl="0" indent="0">
              <a:buNone/>
            </a:pPr>
            <a:endParaRPr lang="en-US" sz="3100" b="1" dirty="0">
              <a:solidFill>
                <a:schemeClr val="tx1"/>
              </a:solidFill>
            </a:endParaRPr>
          </a:p>
          <a:p>
            <a:pPr marL="0" lvl="0" indent="0">
              <a:buNone/>
            </a:pPr>
            <a:r>
              <a:rPr lang="en-US" sz="3100" b="1" dirty="0">
                <a:solidFill>
                  <a:schemeClr val="tx1"/>
                </a:solidFill>
              </a:rPr>
              <a:t>* Community and team building as a department and across units </a:t>
            </a:r>
          </a:p>
          <a:p>
            <a:pPr marL="0" lvl="0" indent="0">
              <a:buNone/>
            </a:pPr>
            <a:endParaRPr lang="en-US" sz="3100" b="1" dirty="0">
              <a:solidFill>
                <a:schemeClr val="tx1"/>
              </a:solidFill>
            </a:endParaRPr>
          </a:p>
          <a:p>
            <a:pPr marL="0" lvl="0" indent="0">
              <a:buNone/>
            </a:pPr>
            <a:r>
              <a:rPr lang="en-US" sz="3100" b="1" dirty="0">
                <a:solidFill>
                  <a:schemeClr val="tx1"/>
                </a:solidFill>
              </a:rPr>
              <a:t>* Persistence and time for self-care, self-work etc. and continuous work in units, groups and as an  individual </a:t>
            </a:r>
          </a:p>
          <a:p>
            <a:pPr marL="0" lvl="0" indent="0">
              <a:buNone/>
            </a:pPr>
            <a:endParaRPr lang="en-US" sz="3100" b="1" dirty="0">
              <a:solidFill>
                <a:schemeClr val="tx1"/>
              </a:solidFill>
            </a:endParaRPr>
          </a:p>
          <a:p>
            <a:pPr marL="0" lvl="0" indent="0">
              <a:buNone/>
            </a:pPr>
            <a:r>
              <a:rPr lang="en-US" sz="3100" b="1" dirty="0">
                <a:solidFill>
                  <a:schemeClr val="tx1"/>
                </a:solidFill>
              </a:rPr>
              <a:t>* Leadership engagement, support and awareness from top down</a:t>
            </a:r>
          </a:p>
          <a:p>
            <a:endParaRPr lang="en-US" dirty="0">
              <a:solidFill>
                <a:schemeClr val="tx1"/>
              </a:solidFill>
            </a:endParaRPr>
          </a:p>
        </p:txBody>
      </p:sp>
    </p:spTree>
    <p:extLst>
      <p:ext uri="{BB962C8B-B14F-4D97-AF65-F5344CB8AC3E}">
        <p14:creationId xmlns:p14="http://schemas.microsoft.com/office/powerpoint/2010/main" val="304965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118" y="764499"/>
            <a:ext cx="2768367" cy="5325908"/>
          </a:xfrm>
        </p:spPr>
        <p:txBody>
          <a:bodyPr vert="vert270">
            <a:normAutofit fontScale="90000"/>
          </a:bodyPr>
          <a:lstStyle/>
          <a:p>
            <a:pPr algn="ctr"/>
            <a:r>
              <a:rPr lang="en-US" sz="7200" dirty="0">
                <a:solidFill>
                  <a:schemeClr val="accent1">
                    <a:lumMod val="50000"/>
                  </a:schemeClr>
                </a:solidFill>
              </a:rPr>
              <a:t>Committee Members:</a:t>
            </a:r>
            <a:br>
              <a:rPr lang="en-US" sz="7200" dirty="0"/>
            </a:br>
            <a:endParaRPr lang="en-US" sz="7200" dirty="0"/>
          </a:p>
        </p:txBody>
      </p:sp>
      <p:sp>
        <p:nvSpPr>
          <p:cNvPr id="4" name="Content Placeholder 2">
            <a:extLst>
              <a:ext uri="{FF2B5EF4-FFF2-40B4-BE49-F238E27FC236}">
                <a16:creationId xmlns:a16="http://schemas.microsoft.com/office/drawing/2014/main" id="{4C23C4A2-B1F6-4466-A194-C9E3033ECCD0}"/>
              </a:ext>
            </a:extLst>
          </p:cNvPr>
          <p:cNvSpPr>
            <a:spLocks noGrp="1"/>
          </p:cNvSpPr>
          <p:nvPr>
            <p:ph idx="1"/>
          </p:nvPr>
        </p:nvSpPr>
        <p:spPr>
          <a:xfrm>
            <a:off x="3869268" y="457201"/>
            <a:ext cx="7648964" cy="5959641"/>
          </a:xfrm>
          <a:solidFill>
            <a:schemeClr val="bg2">
              <a:lumMod val="40000"/>
              <a:lumOff val="60000"/>
            </a:schemeClr>
          </a:solidFill>
        </p:spPr>
        <p:txBody>
          <a:bodyPr>
            <a:normAutofit/>
          </a:bodyPr>
          <a:lstStyle/>
          <a:p>
            <a:pPr lvl="0">
              <a:buFont typeface="Arial" panose="020B0604020202020204" pitchFamily="34" charset="0"/>
              <a:buChar char="•"/>
            </a:pPr>
            <a:r>
              <a:rPr lang="en-US" sz="3100" b="1" dirty="0">
                <a:solidFill>
                  <a:schemeClr val="tx1"/>
                </a:solidFill>
              </a:rPr>
              <a:t>Monica </a:t>
            </a:r>
            <a:r>
              <a:rPr lang="en-US" sz="3100" b="1" dirty="0" err="1">
                <a:solidFill>
                  <a:schemeClr val="tx1"/>
                </a:solidFill>
              </a:rPr>
              <a:t>Paez</a:t>
            </a:r>
            <a:r>
              <a:rPr lang="en-US" sz="3100" b="1" dirty="0">
                <a:solidFill>
                  <a:schemeClr val="tx1"/>
                </a:solidFill>
              </a:rPr>
              <a:t> – C4E</a:t>
            </a:r>
          </a:p>
          <a:p>
            <a:pPr lvl="0">
              <a:buFont typeface="Arial" panose="020B0604020202020204" pitchFamily="34" charset="0"/>
              <a:buChar char="•"/>
            </a:pPr>
            <a:r>
              <a:rPr lang="en-US" sz="3100" b="1" dirty="0">
                <a:solidFill>
                  <a:schemeClr val="tx1"/>
                </a:solidFill>
              </a:rPr>
              <a:t>Brian Hayes – KEY</a:t>
            </a:r>
          </a:p>
          <a:p>
            <a:pPr lvl="0">
              <a:buFont typeface="Arial" panose="020B0604020202020204" pitchFamily="34" charset="0"/>
              <a:buChar char="•"/>
            </a:pPr>
            <a:r>
              <a:rPr lang="en-US" sz="3100" b="1" dirty="0">
                <a:solidFill>
                  <a:schemeClr val="tx1"/>
                </a:solidFill>
              </a:rPr>
              <a:t>Juan Rivas – Outreach &amp; Support</a:t>
            </a:r>
          </a:p>
          <a:p>
            <a:pPr lvl="0">
              <a:buFont typeface="Arial" panose="020B0604020202020204" pitchFamily="34" charset="0"/>
              <a:buChar char="•"/>
            </a:pPr>
            <a:r>
              <a:rPr lang="en-US" sz="3100" b="1" dirty="0">
                <a:solidFill>
                  <a:schemeClr val="tx1"/>
                </a:solidFill>
              </a:rPr>
              <a:t>Paige Jacobson – Undeclared Advising</a:t>
            </a:r>
          </a:p>
          <a:p>
            <a:pPr lvl="0">
              <a:buFont typeface="Arial" panose="020B0604020202020204" pitchFamily="34" charset="0"/>
              <a:buChar char="•"/>
            </a:pPr>
            <a:r>
              <a:rPr lang="en-US" sz="3100" b="1" dirty="0" err="1">
                <a:solidFill>
                  <a:schemeClr val="tx1"/>
                </a:solidFill>
              </a:rPr>
              <a:t>Shelle</a:t>
            </a:r>
            <a:r>
              <a:rPr lang="en-US" sz="3100" b="1" dirty="0">
                <a:solidFill>
                  <a:schemeClr val="tx1"/>
                </a:solidFill>
              </a:rPr>
              <a:t> McLean – Health Professions</a:t>
            </a:r>
          </a:p>
          <a:p>
            <a:pPr lvl="0">
              <a:buFont typeface="Arial" panose="020B0604020202020204" pitchFamily="34" charset="0"/>
              <a:buChar char="•"/>
            </a:pPr>
            <a:r>
              <a:rPr lang="en-US" sz="3100" b="1" dirty="0">
                <a:solidFill>
                  <a:schemeClr val="tx1"/>
                </a:solidFill>
              </a:rPr>
              <a:t>Kerry </a:t>
            </a:r>
            <a:r>
              <a:rPr lang="en-US" sz="3100" b="1" dirty="0" err="1">
                <a:solidFill>
                  <a:schemeClr val="tx1"/>
                </a:solidFill>
              </a:rPr>
              <a:t>Wenzler</a:t>
            </a:r>
            <a:r>
              <a:rPr lang="en-US" sz="3100" b="1" dirty="0">
                <a:solidFill>
                  <a:schemeClr val="tx1"/>
                </a:solidFill>
              </a:rPr>
              <a:t> – Director’s Staff</a:t>
            </a:r>
          </a:p>
          <a:p>
            <a:pPr lvl="0">
              <a:buFont typeface="Arial" panose="020B0604020202020204" pitchFamily="34" charset="0"/>
              <a:buChar char="•"/>
            </a:pPr>
            <a:r>
              <a:rPr lang="en-US" sz="3100" b="1" dirty="0">
                <a:solidFill>
                  <a:schemeClr val="tx1"/>
                </a:solidFill>
              </a:rPr>
              <a:t>Charlotte Salinas – OTP</a:t>
            </a:r>
          </a:p>
          <a:p>
            <a:pPr lvl="0">
              <a:buFont typeface="Arial" panose="020B0604020202020204" pitchFamily="34" charset="0"/>
              <a:buChar char="•"/>
            </a:pPr>
            <a:r>
              <a:rPr lang="en-US" sz="3100" b="1" dirty="0">
                <a:solidFill>
                  <a:schemeClr val="tx1"/>
                </a:solidFill>
              </a:rPr>
              <a:t>Mary Cutler – Business Operations &amp; Tech</a:t>
            </a:r>
            <a:endParaRPr lang="en-US" dirty="0">
              <a:solidFill>
                <a:schemeClr val="tx1"/>
              </a:solidFill>
            </a:endParaRPr>
          </a:p>
        </p:txBody>
      </p:sp>
    </p:spTree>
    <p:extLst>
      <p:ext uri="{BB962C8B-B14F-4D97-AF65-F5344CB8AC3E}">
        <p14:creationId xmlns:p14="http://schemas.microsoft.com/office/powerpoint/2010/main" val="196035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D2F13DE9-5BE3-47B4-AD85-7AE4B546E0E7}"/>
              </a:ext>
            </a:extLst>
          </p:cNvPr>
          <p:cNvSpPr>
            <a:spLocks noGrp="1"/>
          </p:cNvSpPr>
          <p:nvPr>
            <p:ph type="subTitle" idx="1"/>
          </p:nvPr>
        </p:nvSpPr>
        <p:spPr>
          <a:xfrm>
            <a:off x="1100015" y="1006679"/>
            <a:ext cx="7315200" cy="4865618"/>
          </a:xfrm>
        </p:spPr>
        <p:txBody>
          <a:bodyPr>
            <a:normAutofit/>
          </a:bodyPr>
          <a:lstStyle/>
          <a:p>
            <a:r>
              <a:rPr lang="en-US" dirty="0"/>
              <a:t>In pairs, discuss the questions below:</a:t>
            </a:r>
          </a:p>
          <a:p>
            <a:endParaRPr lang="en-US" dirty="0"/>
          </a:p>
          <a:p>
            <a:pPr marL="342900" indent="-342900">
              <a:buFont typeface="Arial" panose="020B0604020202020204" pitchFamily="34" charset="0"/>
              <a:buChar char="•"/>
            </a:pPr>
            <a:r>
              <a:rPr lang="en-US" dirty="0"/>
              <a:t>* How are Diversity and Inclusion considered the same thing?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 Compare and contrast inclusion and social justice.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 How are Equity and Inclusion different based on the definitions you have?</a:t>
            </a:r>
          </a:p>
          <a:p>
            <a:endParaRPr lang="en-US" dirty="0"/>
          </a:p>
          <a:p>
            <a:pPr marL="342900" indent="-342900">
              <a:buFont typeface="Arial" panose="020B0604020202020204" pitchFamily="34" charset="0"/>
              <a:buChar char="•"/>
            </a:pPr>
            <a:r>
              <a:rPr lang="en-US" dirty="0"/>
              <a:t>* How do these terms work together?</a:t>
            </a:r>
          </a:p>
        </p:txBody>
      </p:sp>
      <p:sp>
        <p:nvSpPr>
          <p:cNvPr id="7" name="Subtitle 2">
            <a:extLst>
              <a:ext uri="{FF2B5EF4-FFF2-40B4-BE49-F238E27FC236}">
                <a16:creationId xmlns:a16="http://schemas.microsoft.com/office/drawing/2014/main" id="{06FD387B-9891-4C96-A43E-2B0354BB44B0}"/>
              </a:ext>
            </a:extLst>
          </p:cNvPr>
          <p:cNvSpPr txBox="1">
            <a:spLocks/>
          </p:cNvSpPr>
          <p:nvPr/>
        </p:nvSpPr>
        <p:spPr>
          <a:xfrm rot="5400000">
            <a:off x="8586648" y="2806638"/>
            <a:ext cx="4697834" cy="1433484"/>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7200" b="1" dirty="0">
                <a:solidFill>
                  <a:schemeClr val="accent1">
                    <a:lumMod val="50000"/>
                  </a:schemeClr>
                </a:solidFill>
              </a:rPr>
              <a:t>Terms and Definitions</a:t>
            </a:r>
          </a:p>
        </p:txBody>
      </p:sp>
    </p:spTree>
    <p:extLst>
      <p:ext uri="{BB962C8B-B14F-4D97-AF65-F5344CB8AC3E}">
        <p14:creationId xmlns:p14="http://schemas.microsoft.com/office/powerpoint/2010/main" val="247554146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1845</TotalTime>
  <Words>221</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Corbel</vt:lpstr>
      <vt:lpstr>Wingdings 2</vt:lpstr>
      <vt:lpstr>Frame</vt:lpstr>
      <vt:lpstr>COMMUNITY GUIDELINES</vt:lpstr>
      <vt:lpstr>* Serving diverse needs of student population  * Self-awareness, development and knowledge  * Maximizing individual and collective potential  * Understanding/accepting/respecting others lived experiences  * Community &amp; sense of belonging</vt:lpstr>
      <vt:lpstr>WHAT DO WE NEED IN ORDER TO DO THIS WORK</vt:lpstr>
      <vt:lpstr>Committee Members: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Serving diverse needs of student population  * Self-awareness, development and knowledge  * Maximizing individual and collective potential  * Understanding/accepting/respecting others lived experiences  * Community &amp; sense of belonging</dc:title>
  <dc:creator>Cutler,Mary</dc:creator>
  <cp:lastModifiedBy>Cutler,Mary</cp:lastModifiedBy>
  <cp:revision>11</cp:revision>
  <dcterms:created xsi:type="dcterms:W3CDTF">2019-02-08T18:40:41Z</dcterms:created>
  <dcterms:modified xsi:type="dcterms:W3CDTF">2019-10-28T14:23:04Z</dcterms:modified>
</cp:coreProperties>
</file>